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Alatsi" panose="020B0604020202020204" charset="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35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4T14:37:51.4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4T14:37:51.7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4T14:37:52.4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customXml" Target="../ink/ink3.xml"/><Relationship Id="rId5" Type="http://schemas.openxmlformats.org/officeDocument/2006/relationships/image" Target="../media/image11.png"/><Relationship Id="rId10" Type="http://schemas.openxmlformats.org/officeDocument/2006/relationships/customXml" Target="../ink/ink2.xml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071" y="0"/>
            <a:ext cx="4239083" cy="10287000"/>
            <a:chOff x="0" y="0"/>
            <a:chExt cx="5652111" cy="13716000"/>
          </a:xfrm>
        </p:grpSpPr>
        <p:grpSp>
          <p:nvGrpSpPr>
            <p:cNvPr id="3" name="Group 3"/>
            <p:cNvGrpSpPr/>
            <p:nvPr/>
          </p:nvGrpSpPr>
          <p:grpSpPr>
            <a:xfrm>
              <a:off x="2826056" y="0"/>
              <a:ext cx="2826056" cy="13716000"/>
              <a:chOff x="0" y="0"/>
              <a:chExt cx="558233" cy="270933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582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558233" h="27093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E0D9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413028" y="0"/>
              <a:ext cx="2826056" cy="13716000"/>
              <a:chOff x="0" y="0"/>
              <a:chExt cx="558233" cy="270933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582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558233" h="27093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0" y="0"/>
              <a:ext cx="2826056" cy="13716000"/>
              <a:chOff x="0" y="0"/>
              <a:chExt cx="558233" cy="270933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582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558233" h="27093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1F7DA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2" name="TextBox 12"/>
          <p:cNvSpPr txBox="1"/>
          <p:nvPr/>
        </p:nvSpPr>
        <p:spPr>
          <a:xfrm>
            <a:off x="5094942" y="1749770"/>
            <a:ext cx="12046307" cy="564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50"/>
              </a:lnSpc>
            </a:pPr>
            <a:r>
              <a:rPr lang="en-US" sz="1500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C++ &amp; DSA PLACEMENT COURSE</a:t>
            </a:r>
          </a:p>
        </p:txBody>
      </p:sp>
      <p:sp>
        <p:nvSpPr>
          <p:cNvPr id="13" name="Freeform 13"/>
          <p:cNvSpPr/>
          <p:nvPr/>
        </p:nvSpPr>
        <p:spPr>
          <a:xfrm>
            <a:off x="12646898" y="-210192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118095" y="9258300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441325" y="8793480"/>
            <a:ext cx="688210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Khaiser Khanam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7572" y="-733336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53980" y="3584575"/>
            <a:ext cx="13180039" cy="2955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ARRAY</a:t>
            </a:r>
          </a:p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DATA STRUCTURE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7572" y="-733336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044627" y="426864"/>
            <a:ext cx="9288562" cy="9357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5553" lvl="1" indent="-477776" algn="l">
              <a:lnSpc>
                <a:spcPts val="6196"/>
              </a:lnSpc>
              <a:buAutoNum type="arabicPeriod"/>
            </a:pPr>
            <a:r>
              <a:rPr lang="en-US" sz="4425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What is an Array?</a:t>
            </a:r>
          </a:p>
          <a:p>
            <a:pPr marL="955553" lvl="1" indent="-477776" algn="l">
              <a:lnSpc>
                <a:spcPts val="6196"/>
              </a:lnSpc>
              <a:buAutoNum type="arabicPeriod"/>
            </a:pPr>
            <a:r>
              <a:rPr lang="en-US" sz="4425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How to Declare an Array</a:t>
            </a:r>
          </a:p>
          <a:p>
            <a:pPr marL="955553" lvl="1" indent="-477776" algn="l">
              <a:lnSpc>
                <a:spcPts val="6196"/>
              </a:lnSpc>
              <a:buAutoNum type="arabicPeriod"/>
            </a:pPr>
            <a:r>
              <a:rPr lang="en-US" sz="4425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Initializing array</a:t>
            </a:r>
          </a:p>
          <a:p>
            <a:pPr marL="955553" lvl="1" indent="-477776" algn="l">
              <a:lnSpc>
                <a:spcPts val="6196"/>
              </a:lnSpc>
              <a:buAutoNum type="arabicPeriod"/>
            </a:pPr>
            <a:r>
              <a:rPr lang="en-US" sz="4425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Accessing Array Elements </a:t>
            </a:r>
          </a:p>
          <a:p>
            <a:pPr marL="955553" lvl="1" indent="-477776" algn="l">
              <a:lnSpc>
                <a:spcPts val="6196"/>
              </a:lnSpc>
              <a:buAutoNum type="arabicPeriod"/>
            </a:pPr>
            <a:r>
              <a:rPr lang="en-US" sz="4425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Why Use Array?</a:t>
            </a:r>
          </a:p>
          <a:p>
            <a:pPr marL="955553" lvl="1" indent="-477776" algn="l">
              <a:lnSpc>
                <a:spcPts val="6196"/>
              </a:lnSpc>
              <a:buAutoNum type="arabicPeriod"/>
            </a:pPr>
            <a:r>
              <a:rPr lang="en-US" sz="4425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Printing all array elements</a:t>
            </a:r>
          </a:p>
          <a:p>
            <a:pPr marL="955553" lvl="1" indent="-477776" algn="l">
              <a:lnSpc>
                <a:spcPts val="6196"/>
              </a:lnSpc>
              <a:buAutoNum type="arabicPeriod"/>
            </a:pPr>
            <a:r>
              <a:rPr lang="en-US" sz="4425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Memory Representation of Array</a:t>
            </a:r>
          </a:p>
          <a:p>
            <a:pPr marL="955553" lvl="1" indent="-477776" algn="l">
              <a:lnSpc>
                <a:spcPts val="6196"/>
              </a:lnSpc>
              <a:buAutoNum type="arabicPeriod"/>
            </a:pPr>
            <a:r>
              <a:rPr lang="en-US" sz="4425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Types of Arrays</a:t>
            </a:r>
          </a:p>
          <a:p>
            <a:pPr marL="955553" lvl="1" indent="-477776" algn="l">
              <a:lnSpc>
                <a:spcPts val="6196"/>
              </a:lnSpc>
              <a:buAutoNum type="arabicPeriod"/>
            </a:pPr>
            <a:r>
              <a:rPr lang="en-US" sz="4425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Array with functions</a:t>
            </a:r>
          </a:p>
          <a:p>
            <a:pPr marL="955553" lvl="1" indent="-477776" algn="l">
              <a:lnSpc>
                <a:spcPts val="6196"/>
              </a:lnSpc>
              <a:buAutoNum type="arabicPeriod"/>
            </a:pPr>
            <a:r>
              <a:rPr lang="en-US" sz="4425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Find length of array</a:t>
            </a:r>
          </a:p>
          <a:p>
            <a:pPr marL="955553" lvl="1" indent="-477776" algn="l">
              <a:lnSpc>
                <a:spcPts val="6196"/>
              </a:lnSpc>
              <a:buAutoNum type="arabicPeriod"/>
            </a:pPr>
            <a:r>
              <a:rPr lang="en-US" sz="4425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Good and Bad Practice</a:t>
            </a:r>
          </a:p>
          <a:p>
            <a:pPr marL="955553" lvl="1" indent="-477776" algn="l">
              <a:lnSpc>
                <a:spcPts val="6196"/>
              </a:lnSpc>
              <a:buAutoNum type="arabicPeriod"/>
            </a:pPr>
            <a:r>
              <a:rPr lang="en-US" sz="4425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Storing characters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0694" y="2606632"/>
            <a:ext cx="4353819" cy="6651668"/>
          </a:xfrm>
          <a:custGeom>
            <a:avLst/>
            <a:gdLst/>
            <a:ahLst/>
            <a:cxnLst/>
            <a:rect l="l" t="t" r="r" b="b"/>
            <a:pathLst>
              <a:path w="4353819" h="6651668">
                <a:moveTo>
                  <a:pt x="0" y="0"/>
                </a:moveTo>
                <a:lnTo>
                  <a:pt x="4353819" y="0"/>
                </a:lnTo>
                <a:lnTo>
                  <a:pt x="4353819" y="6651668"/>
                </a:lnTo>
                <a:lnTo>
                  <a:pt x="0" y="6651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78292" y="549232"/>
            <a:ext cx="3022508" cy="4114800"/>
          </a:xfrm>
          <a:custGeom>
            <a:avLst/>
            <a:gdLst/>
            <a:ahLst/>
            <a:cxnLst/>
            <a:rect l="l" t="t" r="r" b="b"/>
            <a:pathLst>
              <a:path w="3022508" h="4114800">
                <a:moveTo>
                  <a:pt x="0" y="0"/>
                </a:moveTo>
                <a:lnTo>
                  <a:pt x="3022508" y="0"/>
                </a:lnTo>
                <a:lnTo>
                  <a:pt x="30225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657846" y="5944318"/>
            <a:ext cx="2972208" cy="2983055"/>
          </a:xfrm>
          <a:custGeom>
            <a:avLst/>
            <a:gdLst/>
            <a:ahLst/>
            <a:cxnLst/>
            <a:rect l="l" t="t" r="r" b="b"/>
            <a:pathLst>
              <a:path w="2972208" h="2983055">
                <a:moveTo>
                  <a:pt x="0" y="0"/>
                </a:moveTo>
                <a:lnTo>
                  <a:pt x="2972208" y="0"/>
                </a:lnTo>
                <a:lnTo>
                  <a:pt x="2972208" y="2983055"/>
                </a:lnTo>
                <a:lnTo>
                  <a:pt x="0" y="29830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098241" y="5932466"/>
            <a:ext cx="3254679" cy="3118575"/>
          </a:xfrm>
          <a:custGeom>
            <a:avLst/>
            <a:gdLst/>
            <a:ahLst/>
            <a:cxnLst/>
            <a:rect l="l" t="t" r="r" b="b"/>
            <a:pathLst>
              <a:path w="3254679" h="3118575">
                <a:moveTo>
                  <a:pt x="0" y="0"/>
                </a:moveTo>
                <a:lnTo>
                  <a:pt x="3254680" y="0"/>
                </a:lnTo>
                <a:lnTo>
                  <a:pt x="3254680" y="3118575"/>
                </a:lnTo>
                <a:lnTo>
                  <a:pt x="0" y="31185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302183" y="6098325"/>
            <a:ext cx="2491133" cy="2675042"/>
          </a:xfrm>
          <a:custGeom>
            <a:avLst/>
            <a:gdLst/>
            <a:ahLst/>
            <a:cxnLst/>
            <a:rect l="l" t="t" r="r" b="b"/>
            <a:pathLst>
              <a:path w="2491133" h="2675042">
                <a:moveTo>
                  <a:pt x="0" y="0"/>
                </a:moveTo>
                <a:lnTo>
                  <a:pt x="2491133" y="0"/>
                </a:lnTo>
                <a:lnTo>
                  <a:pt x="2491133" y="2675042"/>
                </a:lnTo>
                <a:lnTo>
                  <a:pt x="0" y="267504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3824" y="2301748"/>
            <a:ext cx="7165487" cy="6126491"/>
            <a:chOff x="0" y="0"/>
            <a:chExt cx="9553982" cy="81686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553982" cy="8168655"/>
            </a:xfrm>
            <a:custGeom>
              <a:avLst/>
              <a:gdLst/>
              <a:ahLst/>
              <a:cxnLst/>
              <a:rect l="l" t="t" r="r" b="b"/>
              <a:pathLst>
                <a:path w="9553982" h="8168655">
                  <a:moveTo>
                    <a:pt x="0" y="0"/>
                  </a:moveTo>
                  <a:lnTo>
                    <a:pt x="9553982" y="0"/>
                  </a:lnTo>
                  <a:lnTo>
                    <a:pt x="9553982" y="8168655"/>
                  </a:lnTo>
                  <a:lnTo>
                    <a:pt x="0" y="81686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2700000">
              <a:off x="6247993" y="3834979"/>
              <a:ext cx="1952802" cy="1959929"/>
            </a:xfrm>
            <a:custGeom>
              <a:avLst/>
              <a:gdLst/>
              <a:ahLst/>
              <a:cxnLst/>
              <a:rect l="l" t="t" r="r" b="b"/>
              <a:pathLst>
                <a:path w="1952802" h="1959929">
                  <a:moveTo>
                    <a:pt x="0" y="0"/>
                  </a:moveTo>
                  <a:lnTo>
                    <a:pt x="1952802" y="0"/>
                  </a:lnTo>
                  <a:lnTo>
                    <a:pt x="1952802" y="1959929"/>
                  </a:lnTo>
                  <a:lnTo>
                    <a:pt x="0" y="1959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3140792" y="5509403"/>
              <a:ext cx="2370043" cy="2270932"/>
            </a:xfrm>
            <a:custGeom>
              <a:avLst/>
              <a:gdLst/>
              <a:ahLst/>
              <a:cxnLst/>
              <a:rect l="l" t="t" r="r" b="b"/>
              <a:pathLst>
                <a:path w="2370043" h="2270932">
                  <a:moveTo>
                    <a:pt x="0" y="0"/>
                  </a:moveTo>
                  <a:lnTo>
                    <a:pt x="2370043" y="0"/>
                  </a:lnTo>
                  <a:lnTo>
                    <a:pt x="2370043" y="2270932"/>
                  </a:lnTo>
                  <a:lnTo>
                    <a:pt x="0" y="2270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06501" y="5418008"/>
              <a:ext cx="2199917" cy="2362327"/>
            </a:xfrm>
            <a:custGeom>
              <a:avLst/>
              <a:gdLst/>
              <a:ahLst/>
              <a:cxnLst/>
              <a:rect l="l" t="t" r="r" b="b"/>
              <a:pathLst>
                <a:path w="2199917" h="2362327">
                  <a:moveTo>
                    <a:pt x="0" y="0"/>
                  </a:moveTo>
                  <a:lnTo>
                    <a:pt x="2199917" y="0"/>
                  </a:lnTo>
                  <a:lnTo>
                    <a:pt x="2199917" y="2362327"/>
                  </a:lnTo>
                  <a:lnTo>
                    <a:pt x="0" y="23623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650527" y="8371089"/>
            <a:ext cx="443468" cy="604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9"/>
              </a:lnSpc>
            </a:pPr>
            <a:r>
              <a:rPr lang="en-US" sz="3607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13099" y="8371089"/>
            <a:ext cx="443468" cy="604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9"/>
              </a:lnSpc>
            </a:pPr>
            <a:r>
              <a:rPr lang="en-US" sz="3607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01722" y="6141658"/>
            <a:ext cx="443468" cy="604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9"/>
              </a:lnSpc>
            </a:pPr>
            <a:r>
              <a:rPr lang="en-US" sz="3607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37581" y="1731699"/>
            <a:ext cx="5953477" cy="1508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45"/>
              </a:lnSpc>
            </a:pPr>
            <a:r>
              <a:rPr lang="en-US" sz="8818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ARRAY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98262" y="3549701"/>
            <a:ext cx="9467077" cy="1234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9"/>
              </a:lnSpc>
            </a:pPr>
            <a:r>
              <a:rPr lang="en-US" sz="3549" dirty="0">
                <a:solidFill>
                  <a:srgbClr val="404748"/>
                </a:solidFill>
                <a:latin typeface="Alatsi"/>
                <a:ea typeface="Alatsi"/>
                <a:cs typeface="Alatsi"/>
                <a:sym typeface="Alatsi"/>
              </a:rPr>
              <a:t>An array is a collection of similar type elements stored at contiguous memory locations.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277321" y="6679159"/>
            <a:ext cx="3908960" cy="605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9"/>
              </a:lnSpc>
            </a:pPr>
            <a:r>
              <a:rPr lang="en-US" sz="3549" dirty="0">
                <a:solidFill>
                  <a:srgbClr val="914448"/>
                </a:solidFill>
                <a:latin typeface="Alatsi"/>
                <a:ea typeface="Alatsi"/>
                <a:cs typeface="Alatsi"/>
                <a:sym typeface="Alatsi"/>
              </a:rPr>
              <a:t>Derived Data Type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490370" y="7406484"/>
            <a:ext cx="4237488" cy="605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9"/>
              </a:lnSpc>
            </a:pPr>
            <a:r>
              <a:rPr lang="en-US" sz="3549" dirty="0">
                <a:solidFill>
                  <a:srgbClr val="914448"/>
                </a:solidFill>
                <a:latin typeface="Alatsi"/>
                <a:ea typeface="Alatsi"/>
                <a:cs typeface="Alatsi"/>
                <a:sym typeface="Alatsi"/>
              </a:rPr>
              <a:t>Linear Data Structure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210646" y="8135469"/>
            <a:ext cx="5759405" cy="605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9"/>
              </a:lnSpc>
            </a:pPr>
            <a:r>
              <a:rPr lang="en-US" sz="3549">
                <a:solidFill>
                  <a:srgbClr val="914448"/>
                </a:solidFill>
                <a:latin typeface="Alatsi"/>
                <a:ea typeface="Alatsi"/>
                <a:cs typeface="Alatsi"/>
                <a:sym typeface="Alatsi"/>
              </a:rPr>
              <a:t>Data is stored in sequence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6107D1C-D816-8E1A-131D-7904021B91A9}"/>
                  </a:ext>
                </a:extLst>
              </p14:cNvPr>
              <p14:cNvContentPartPr/>
              <p14:nvPr/>
            </p14:nvContentPartPr>
            <p14:xfrm>
              <a:off x="14960431" y="8079138"/>
              <a:ext cx="360" cy="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6107D1C-D816-8E1A-131D-7904021B91A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942431" y="806149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581FD41-5A9B-07D0-D248-89FC6D232796}"/>
                  </a:ext>
                </a:extLst>
              </p14:cNvPr>
              <p14:cNvContentPartPr/>
              <p14:nvPr/>
            </p14:nvContentPartPr>
            <p14:xfrm>
              <a:off x="13626271" y="7149978"/>
              <a:ext cx="360" cy="3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581FD41-5A9B-07D0-D248-89FC6D23279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608271" y="713233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170D557-6CB9-9C48-D912-304CE6858477}"/>
                  </a:ext>
                </a:extLst>
              </p14:cNvPr>
              <p14:cNvContentPartPr/>
              <p14:nvPr/>
            </p14:nvContentPartPr>
            <p14:xfrm>
              <a:off x="12951271" y="7045218"/>
              <a:ext cx="360" cy="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170D557-6CB9-9C48-D912-304CE685847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933271" y="7027578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59813" y="6236554"/>
            <a:ext cx="2048605" cy="1545766"/>
          </a:xfrm>
          <a:custGeom>
            <a:avLst/>
            <a:gdLst/>
            <a:ahLst/>
            <a:cxnLst/>
            <a:rect l="l" t="t" r="r" b="b"/>
            <a:pathLst>
              <a:path w="2048605" h="1545766">
                <a:moveTo>
                  <a:pt x="0" y="0"/>
                </a:moveTo>
                <a:lnTo>
                  <a:pt x="2048605" y="0"/>
                </a:lnTo>
                <a:lnTo>
                  <a:pt x="2048605" y="1545765"/>
                </a:lnTo>
                <a:lnTo>
                  <a:pt x="0" y="1545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978781" y="6415848"/>
            <a:ext cx="1642007" cy="1708200"/>
          </a:xfrm>
          <a:custGeom>
            <a:avLst/>
            <a:gdLst/>
            <a:ahLst/>
            <a:cxnLst/>
            <a:rect l="l" t="t" r="r" b="b"/>
            <a:pathLst>
              <a:path w="1642007" h="1708200">
                <a:moveTo>
                  <a:pt x="0" y="0"/>
                </a:moveTo>
                <a:lnTo>
                  <a:pt x="1642007" y="0"/>
                </a:lnTo>
                <a:lnTo>
                  <a:pt x="1642007" y="1708200"/>
                </a:lnTo>
                <a:lnTo>
                  <a:pt x="0" y="1708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64588" y="797026"/>
            <a:ext cx="5459445" cy="676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1"/>
              </a:lnSpc>
            </a:pPr>
            <a:r>
              <a:rPr lang="en-US" sz="3894" dirty="0">
                <a:solidFill>
                  <a:srgbClr val="914448"/>
                </a:solidFill>
                <a:latin typeface="Alatsi"/>
                <a:ea typeface="Alatsi"/>
                <a:cs typeface="Alatsi"/>
                <a:sym typeface="Alatsi"/>
              </a:rPr>
              <a:t>50 Integer Numbers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64588" y="2735799"/>
            <a:ext cx="5459445" cy="676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1"/>
              </a:lnSpc>
            </a:pPr>
            <a:r>
              <a:rPr lang="en-US" sz="3894" dirty="0" err="1">
                <a:solidFill>
                  <a:srgbClr val="914448"/>
                </a:solidFill>
                <a:latin typeface="Alatsi"/>
                <a:ea typeface="Alatsi"/>
                <a:cs typeface="Alatsi"/>
                <a:sym typeface="Alatsi"/>
              </a:rPr>
              <a:t>Varaibles</a:t>
            </a:r>
            <a:endParaRPr lang="en-US" sz="3894" dirty="0">
              <a:solidFill>
                <a:srgbClr val="914448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070062" y="2735799"/>
            <a:ext cx="5459445" cy="676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1"/>
              </a:lnSpc>
            </a:pPr>
            <a:r>
              <a:rPr lang="en-US" sz="3894">
                <a:solidFill>
                  <a:srgbClr val="914448"/>
                </a:solidFill>
                <a:latin typeface="Alatsi"/>
                <a:ea typeface="Alatsi"/>
                <a:cs typeface="Alatsi"/>
                <a:sym typeface="Alatsi"/>
              </a:rPr>
              <a:t>Arrays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173517"/>
            <a:ext cx="6397101" cy="4791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8"/>
              </a:lnSpc>
            </a:pPr>
            <a:r>
              <a:rPr lang="en-US" sz="4562" dirty="0">
                <a:solidFill>
                  <a:srgbClr val="222023"/>
                </a:solidFill>
                <a:latin typeface="Alatsi"/>
                <a:ea typeface="Alatsi"/>
                <a:cs typeface="Alatsi"/>
                <a:sym typeface="Alatsi"/>
              </a:rPr>
              <a:t>int var1=1;</a:t>
            </a:r>
          </a:p>
          <a:p>
            <a:pPr algn="ctr">
              <a:lnSpc>
                <a:spcPts val="6388"/>
              </a:lnSpc>
            </a:pPr>
            <a:r>
              <a:rPr lang="en-US" sz="4562" dirty="0">
                <a:solidFill>
                  <a:srgbClr val="222023"/>
                </a:solidFill>
                <a:latin typeface="Alatsi"/>
                <a:ea typeface="Alatsi"/>
                <a:cs typeface="Alatsi"/>
                <a:sym typeface="Alatsi"/>
              </a:rPr>
              <a:t>int var2=2;</a:t>
            </a:r>
          </a:p>
          <a:p>
            <a:pPr algn="ctr">
              <a:lnSpc>
                <a:spcPts val="6388"/>
              </a:lnSpc>
            </a:pPr>
            <a:r>
              <a:rPr lang="en-US" sz="4562" dirty="0">
                <a:solidFill>
                  <a:srgbClr val="222023"/>
                </a:solidFill>
                <a:latin typeface="Alatsi"/>
                <a:ea typeface="Alatsi"/>
                <a:cs typeface="Alatsi"/>
                <a:sym typeface="Alatsi"/>
              </a:rPr>
              <a:t>.</a:t>
            </a:r>
          </a:p>
          <a:p>
            <a:pPr algn="ctr">
              <a:lnSpc>
                <a:spcPts val="6388"/>
              </a:lnSpc>
            </a:pPr>
            <a:r>
              <a:rPr lang="en-US" sz="4562" dirty="0">
                <a:solidFill>
                  <a:srgbClr val="222023"/>
                </a:solidFill>
                <a:latin typeface="Alatsi"/>
                <a:ea typeface="Alatsi"/>
                <a:cs typeface="Alatsi"/>
                <a:sym typeface="Alatsi"/>
              </a:rPr>
              <a:t>.</a:t>
            </a:r>
          </a:p>
          <a:p>
            <a:pPr algn="ctr">
              <a:lnSpc>
                <a:spcPts val="6388"/>
              </a:lnSpc>
            </a:pPr>
            <a:r>
              <a:rPr lang="en-US" sz="4562" dirty="0">
                <a:solidFill>
                  <a:srgbClr val="222023"/>
                </a:solidFill>
                <a:latin typeface="Alatsi"/>
                <a:ea typeface="Alatsi"/>
                <a:cs typeface="Alatsi"/>
                <a:sym typeface="Alatsi"/>
              </a:rPr>
              <a:t>.</a:t>
            </a:r>
          </a:p>
          <a:p>
            <a:pPr algn="ctr">
              <a:lnSpc>
                <a:spcPts val="6388"/>
              </a:lnSpc>
            </a:pPr>
            <a:r>
              <a:rPr lang="en-US" sz="4562" dirty="0">
                <a:solidFill>
                  <a:srgbClr val="222023"/>
                </a:solidFill>
                <a:latin typeface="Alatsi"/>
                <a:ea typeface="Alatsi"/>
                <a:cs typeface="Alatsi"/>
                <a:sym typeface="Alatsi"/>
              </a:rPr>
              <a:t>int var50=50;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70062" y="5241234"/>
            <a:ext cx="5459445" cy="672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1"/>
              </a:lnSpc>
            </a:pPr>
            <a:r>
              <a:rPr lang="en-US" sz="3894" dirty="0">
                <a:solidFill>
                  <a:srgbClr val="222023"/>
                </a:solidFill>
                <a:latin typeface="Alatsi"/>
                <a:ea typeface="Alatsi"/>
                <a:cs typeface="Alatsi"/>
                <a:sym typeface="Alatsi"/>
              </a:rPr>
              <a:t>int var={1,2,3,....50}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13489" y="2364031"/>
            <a:ext cx="7061022" cy="547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51"/>
              </a:lnSpc>
            </a:pPr>
            <a:r>
              <a:rPr lang="en-US" sz="3894" dirty="0">
                <a:solidFill>
                  <a:srgbClr val="914448"/>
                </a:solidFill>
                <a:latin typeface="Alatsi"/>
                <a:ea typeface="Alatsi"/>
                <a:cs typeface="Alatsi"/>
                <a:sym typeface="Alatsi"/>
              </a:rPr>
              <a:t>Main reasons of using Arrays</a:t>
            </a:r>
          </a:p>
          <a:p>
            <a:pPr algn="just">
              <a:lnSpc>
                <a:spcPts val="5451"/>
              </a:lnSpc>
            </a:pPr>
            <a:endParaRPr lang="en-US" sz="3894" dirty="0">
              <a:solidFill>
                <a:srgbClr val="914448"/>
              </a:solidFill>
              <a:latin typeface="Alatsi"/>
              <a:ea typeface="Alatsi"/>
              <a:cs typeface="Alatsi"/>
              <a:sym typeface="Alatsi"/>
            </a:endParaRPr>
          </a:p>
          <a:p>
            <a:pPr algn="just">
              <a:lnSpc>
                <a:spcPts val="5451"/>
              </a:lnSpc>
            </a:pPr>
            <a:r>
              <a:rPr lang="en-US" sz="3894" dirty="0">
                <a:solidFill>
                  <a:srgbClr val="222023"/>
                </a:solidFill>
                <a:latin typeface="Alatsi"/>
                <a:ea typeface="Alatsi"/>
                <a:cs typeface="Alatsi"/>
                <a:sym typeface="Alatsi"/>
              </a:rPr>
              <a:t>1. Efficient Data Access</a:t>
            </a:r>
          </a:p>
          <a:p>
            <a:pPr algn="just">
              <a:lnSpc>
                <a:spcPts val="5451"/>
              </a:lnSpc>
            </a:pPr>
            <a:r>
              <a:rPr lang="en-US" sz="3894" dirty="0">
                <a:solidFill>
                  <a:srgbClr val="222023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</a:p>
          <a:p>
            <a:pPr algn="just">
              <a:lnSpc>
                <a:spcPts val="5451"/>
              </a:lnSpc>
            </a:pPr>
            <a:r>
              <a:rPr lang="en-US" sz="3894" dirty="0">
                <a:solidFill>
                  <a:srgbClr val="222023"/>
                </a:solidFill>
                <a:latin typeface="Alatsi"/>
                <a:ea typeface="Alatsi"/>
                <a:cs typeface="Alatsi"/>
                <a:sym typeface="Alatsi"/>
              </a:rPr>
              <a:t>2.Better Memory Management</a:t>
            </a:r>
          </a:p>
          <a:p>
            <a:pPr algn="just">
              <a:lnSpc>
                <a:spcPts val="5451"/>
              </a:lnSpc>
            </a:pPr>
            <a:endParaRPr lang="en-US" sz="3894" dirty="0">
              <a:solidFill>
                <a:srgbClr val="222023"/>
              </a:solidFill>
              <a:latin typeface="Alatsi"/>
              <a:ea typeface="Alatsi"/>
              <a:cs typeface="Alatsi"/>
              <a:sym typeface="Alatsi"/>
            </a:endParaRPr>
          </a:p>
          <a:p>
            <a:pPr algn="just">
              <a:lnSpc>
                <a:spcPts val="5451"/>
              </a:lnSpc>
            </a:pPr>
            <a:r>
              <a:rPr lang="en-US" sz="3894" dirty="0">
                <a:solidFill>
                  <a:srgbClr val="222023"/>
                </a:solidFill>
                <a:latin typeface="Alatsi"/>
                <a:ea typeface="Alatsi"/>
                <a:cs typeface="Alatsi"/>
                <a:sym typeface="Alatsi"/>
              </a:rPr>
              <a:t>3.Code Simplification</a:t>
            </a:r>
          </a:p>
          <a:p>
            <a:pPr algn="just">
              <a:lnSpc>
                <a:spcPts val="5451"/>
              </a:lnSpc>
            </a:pPr>
            <a:endParaRPr lang="en-US" sz="3894" dirty="0">
              <a:solidFill>
                <a:srgbClr val="222023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128</Words>
  <Application>Microsoft Office PowerPoint</Application>
  <PresentationFormat>Custom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Alatsi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3-Arrays and STL</dc:title>
  <cp:lastModifiedBy>khaiser khanam</cp:lastModifiedBy>
  <cp:revision>2</cp:revision>
  <dcterms:created xsi:type="dcterms:W3CDTF">2006-08-16T00:00:00Z</dcterms:created>
  <dcterms:modified xsi:type="dcterms:W3CDTF">2025-05-24T14:38:40Z</dcterms:modified>
  <dc:identifier>DAGoXKgbRFk</dc:identifier>
</cp:coreProperties>
</file>